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31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4" autoAdjust="0"/>
    <p:restoredTop sz="94660"/>
  </p:normalViewPr>
  <p:slideViewPr>
    <p:cSldViewPr snapToGrid="0">
      <p:cViewPr varScale="1">
        <p:scale>
          <a:sx n="86" d="100"/>
          <a:sy n="86" d="100"/>
        </p:scale>
        <p:origin x="37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CAB905-F544-48F9-8344-4B526EA69D6A}" type="datetimeFigureOut">
              <a:rPr lang="en-US" smtClean="0"/>
              <a:t>2/15/2023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A82492-CE57-4E01-BFBE-8C9B838FC3C2}" type="slidenum">
              <a:rPr lang="en-US" smtClean="0"/>
              <a:t>‹#›</a:t>
            </a:fld>
            <a:endParaRPr lang="en-US"/>
          </a:p>
        </p:txBody>
      </p:sp>
    </p:spTree>
    <p:extLst>
      <p:ext uri="{BB962C8B-B14F-4D97-AF65-F5344CB8AC3E}">
        <p14:creationId xmlns:p14="http://schemas.microsoft.com/office/powerpoint/2010/main" val="279947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p>
          <a:p>
            <a:endParaRPr lang="en-US" dirty="0"/>
          </a:p>
          <a:p>
            <a:r>
              <a:rPr lang="en-US" dirty="0"/>
              <a:t>Instructor Notes: The first 3 boxes</a:t>
            </a:r>
            <a:r>
              <a:rPr lang="en-US" baseline="0" dirty="0"/>
              <a:t> can and should be done in the planning of activities. </a:t>
            </a:r>
          </a:p>
          <a:p>
            <a:endParaRPr lang="en-US" baseline="0" dirty="0"/>
          </a:p>
          <a:p>
            <a:r>
              <a:rPr lang="en-US" baseline="0" dirty="0"/>
              <a:t>The last two, progress and what’s next are what we need to be paying close attention to during the activity. The planning ahead will not only help us support individuals better and be better prepared but it can make documentation easier at the end of the day as we have already thought about the what why and how we just have to remember the Progress and the What’s Next.</a:t>
            </a:r>
          </a:p>
          <a:p>
            <a:endParaRPr lang="en-US" dirty="0"/>
          </a:p>
          <a:p>
            <a:r>
              <a:rPr lang="en-US" dirty="0"/>
              <a:t>Which</a:t>
            </a:r>
            <a:r>
              <a:rPr lang="en-US" baseline="0" dirty="0"/>
              <a:t>ever specific strategies you are connecting to that activity through documentation then that documentation should show progress in that particular strategy. The notes should reflect all strategies that are being documented. According to Medicaid.</a:t>
            </a:r>
            <a:endParaRPr lang="en-US" dirty="0"/>
          </a:p>
        </p:txBody>
      </p:sp>
      <p:sp>
        <p:nvSpPr>
          <p:cNvPr id="4" name="Slide Number Placeholder 3"/>
          <p:cNvSpPr>
            <a:spLocks noGrp="1"/>
          </p:cNvSpPr>
          <p:nvPr>
            <p:ph type="sldNum" sz="quarter" idx="10"/>
          </p:nvPr>
        </p:nvSpPr>
        <p:spPr/>
        <p:txBody>
          <a:bodyPr/>
          <a:lstStyle/>
          <a:p>
            <a:fld id="{1F93A335-638C-49E2-9CB6-A35899D607A1}" type="slidenum">
              <a:rPr lang="en-US" smtClean="0"/>
              <a:t>1</a:t>
            </a:fld>
            <a:endParaRPr lang="en-US"/>
          </a:p>
        </p:txBody>
      </p:sp>
    </p:spTree>
    <p:extLst>
      <p:ext uri="{BB962C8B-B14F-4D97-AF65-F5344CB8AC3E}">
        <p14:creationId xmlns:p14="http://schemas.microsoft.com/office/powerpoint/2010/main" val="3446849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27006-1C84-0C2D-89F5-D64DA537E7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56FFD0-2612-45FD-774F-9C2BD8B746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EDFD61-6926-6526-9D66-22F2ED2360D8}"/>
              </a:ext>
            </a:extLst>
          </p:cNvPr>
          <p:cNvSpPr>
            <a:spLocks noGrp="1"/>
          </p:cNvSpPr>
          <p:nvPr>
            <p:ph type="dt" sz="half" idx="10"/>
          </p:nvPr>
        </p:nvSpPr>
        <p:spPr/>
        <p:txBody>
          <a:bodyPr/>
          <a:lstStyle/>
          <a:p>
            <a:fld id="{B14D30E9-5888-407F-9C32-9B9599E69CCC}" type="datetimeFigureOut">
              <a:rPr lang="en-US" smtClean="0"/>
              <a:t>2/15/2023</a:t>
            </a:fld>
            <a:endParaRPr lang="en-US"/>
          </a:p>
        </p:txBody>
      </p:sp>
      <p:sp>
        <p:nvSpPr>
          <p:cNvPr id="5" name="Footer Placeholder 4">
            <a:extLst>
              <a:ext uri="{FF2B5EF4-FFF2-40B4-BE49-F238E27FC236}">
                <a16:creationId xmlns:a16="http://schemas.microsoft.com/office/drawing/2014/main" id="{76C45198-8A66-F47F-B7CA-E6164996C2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A89756-8811-63ED-4CB3-F88E2A1B9280}"/>
              </a:ext>
            </a:extLst>
          </p:cNvPr>
          <p:cNvSpPr>
            <a:spLocks noGrp="1"/>
          </p:cNvSpPr>
          <p:nvPr>
            <p:ph type="sldNum" sz="quarter" idx="12"/>
          </p:nvPr>
        </p:nvSpPr>
        <p:spPr/>
        <p:txBody>
          <a:bodyPr/>
          <a:lstStyle/>
          <a:p>
            <a:fld id="{B4CE2FDB-C91B-4661-AF93-61FCE715DBF9}" type="slidenum">
              <a:rPr lang="en-US" smtClean="0"/>
              <a:t>‹#›</a:t>
            </a:fld>
            <a:endParaRPr lang="en-US"/>
          </a:p>
        </p:txBody>
      </p:sp>
    </p:spTree>
    <p:extLst>
      <p:ext uri="{BB962C8B-B14F-4D97-AF65-F5344CB8AC3E}">
        <p14:creationId xmlns:p14="http://schemas.microsoft.com/office/powerpoint/2010/main" val="759802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F10EF-8701-190E-197B-019B1CC9C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A463A8-DC3A-C382-97F1-2DC0129C53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084483-0042-0B82-A2A3-A43361451172}"/>
              </a:ext>
            </a:extLst>
          </p:cNvPr>
          <p:cNvSpPr>
            <a:spLocks noGrp="1"/>
          </p:cNvSpPr>
          <p:nvPr>
            <p:ph type="dt" sz="half" idx="10"/>
          </p:nvPr>
        </p:nvSpPr>
        <p:spPr/>
        <p:txBody>
          <a:bodyPr/>
          <a:lstStyle/>
          <a:p>
            <a:fld id="{B14D30E9-5888-407F-9C32-9B9599E69CCC}" type="datetimeFigureOut">
              <a:rPr lang="en-US" smtClean="0"/>
              <a:t>2/15/2023</a:t>
            </a:fld>
            <a:endParaRPr lang="en-US"/>
          </a:p>
        </p:txBody>
      </p:sp>
      <p:sp>
        <p:nvSpPr>
          <p:cNvPr id="5" name="Footer Placeholder 4">
            <a:extLst>
              <a:ext uri="{FF2B5EF4-FFF2-40B4-BE49-F238E27FC236}">
                <a16:creationId xmlns:a16="http://schemas.microsoft.com/office/drawing/2014/main" id="{258CE370-5C92-5C37-6B75-52801A7380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F58702-AFD0-DAF7-9071-C7747EA106CB}"/>
              </a:ext>
            </a:extLst>
          </p:cNvPr>
          <p:cNvSpPr>
            <a:spLocks noGrp="1"/>
          </p:cNvSpPr>
          <p:nvPr>
            <p:ph type="sldNum" sz="quarter" idx="12"/>
          </p:nvPr>
        </p:nvSpPr>
        <p:spPr/>
        <p:txBody>
          <a:bodyPr/>
          <a:lstStyle/>
          <a:p>
            <a:fld id="{B4CE2FDB-C91B-4661-AF93-61FCE715DBF9}" type="slidenum">
              <a:rPr lang="en-US" smtClean="0"/>
              <a:t>‹#›</a:t>
            </a:fld>
            <a:endParaRPr lang="en-US"/>
          </a:p>
        </p:txBody>
      </p:sp>
    </p:spTree>
    <p:extLst>
      <p:ext uri="{BB962C8B-B14F-4D97-AF65-F5344CB8AC3E}">
        <p14:creationId xmlns:p14="http://schemas.microsoft.com/office/powerpoint/2010/main" val="312237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DC085-04BE-5D97-7204-842F13EB0D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64197A-F157-76D7-C9E8-C10856E032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2D8854-9511-C5F0-B986-0DEBE608351B}"/>
              </a:ext>
            </a:extLst>
          </p:cNvPr>
          <p:cNvSpPr>
            <a:spLocks noGrp="1"/>
          </p:cNvSpPr>
          <p:nvPr>
            <p:ph type="dt" sz="half" idx="10"/>
          </p:nvPr>
        </p:nvSpPr>
        <p:spPr/>
        <p:txBody>
          <a:bodyPr/>
          <a:lstStyle/>
          <a:p>
            <a:fld id="{B14D30E9-5888-407F-9C32-9B9599E69CCC}" type="datetimeFigureOut">
              <a:rPr lang="en-US" smtClean="0"/>
              <a:t>2/15/2023</a:t>
            </a:fld>
            <a:endParaRPr lang="en-US"/>
          </a:p>
        </p:txBody>
      </p:sp>
      <p:sp>
        <p:nvSpPr>
          <p:cNvPr id="5" name="Footer Placeholder 4">
            <a:extLst>
              <a:ext uri="{FF2B5EF4-FFF2-40B4-BE49-F238E27FC236}">
                <a16:creationId xmlns:a16="http://schemas.microsoft.com/office/drawing/2014/main" id="{FF3D82B4-8E99-2F70-34A0-E1FD4F97D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C8356A-D58F-DDAB-350C-7F6809E75417}"/>
              </a:ext>
            </a:extLst>
          </p:cNvPr>
          <p:cNvSpPr>
            <a:spLocks noGrp="1"/>
          </p:cNvSpPr>
          <p:nvPr>
            <p:ph type="sldNum" sz="quarter" idx="12"/>
          </p:nvPr>
        </p:nvSpPr>
        <p:spPr/>
        <p:txBody>
          <a:bodyPr/>
          <a:lstStyle/>
          <a:p>
            <a:fld id="{B4CE2FDB-C91B-4661-AF93-61FCE715DBF9}" type="slidenum">
              <a:rPr lang="en-US" smtClean="0"/>
              <a:t>‹#›</a:t>
            </a:fld>
            <a:endParaRPr lang="en-US"/>
          </a:p>
        </p:txBody>
      </p:sp>
    </p:spTree>
    <p:extLst>
      <p:ext uri="{BB962C8B-B14F-4D97-AF65-F5344CB8AC3E}">
        <p14:creationId xmlns:p14="http://schemas.microsoft.com/office/powerpoint/2010/main" val="3353742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D7578-70E7-0E5C-EFB7-21A0BC5F22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097B93-5D94-FF19-A356-97041BBDE5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F01660-3ECE-E7E3-ED3C-763440886D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D920C9-D471-1402-C121-473E975C11A1}"/>
              </a:ext>
            </a:extLst>
          </p:cNvPr>
          <p:cNvSpPr>
            <a:spLocks noGrp="1"/>
          </p:cNvSpPr>
          <p:nvPr>
            <p:ph type="dt" sz="half" idx="10"/>
          </p:nvPr>
        </p:nvSpPr>
        <p:spPr/>
        <p:txBody>
          <a:bodyPr/>
          <a:lstStyle/>
          <a:p>
            <a:fld id="{B14D30E9-5888-407F-9C32-9B9599E69CCC}" type="datetimeFigureOut">
              <a:rPr lang="en-US" smtClean="0"/>
              <a:t>2/15/2023</a:t>
            </a:fld>
            <a:endParaRPr lang="en-US"/>
          </a:p>
        </p:txBody>
      </p:sp>
      <p:sp>
        <p:nvSpPr>
          <p:cNvPr id="6" name="Footer Placeholder 5">
            <a:extLst>
              <a:ext uri="{FF2B5EF4-FFF2-40B4-BE49-F238E27FC236}">
                <a16:creationId xmlns:a16="http://schemas.microsoft.com/office/drawing/2014/main" id="{DC836A18-201C-BD0A-52CE-96997AC37F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B1A480-267A-A868-7A79-D23FFE12C209}"/>
              </a:ext>
            </a:extLst>
          </p:cNvPr>
          <p:cNvSpPr>
            <a:spLocks noGrp="1"/>
          </p:cNvSpPr>
          <p:nvPr>
            <p:ph type="sldNum" sz="quarter" idx="12"/>
          </p:nvPr>
        </p:nvSpPr>
        <p:spPr/>
        <p:txBody>
          <a:bodyPr/>
          <a:lstStyle/>
          <a:p>
            <a:fld id="{B4CE2FDB-C91B-4661-AF93-61FCE715DBF9}" type="slidenum">
              <a:rPr lang="en-US" smtClean="0"/>
              <a:t>‹#›</a:t>
            </a:fld>
            <a:endParaRPr lang="en-US"/>
          </a:p>
        </p:txBody>
      </p:sp>
    </p:spTree>
    <p:extLst>
      <p:ext uri="{BB962C8B-B14F-4D97-AF65-F5344CB8AC3E}">
        <p14:creationId xmlns:p14="http://schemas.microsoft.com/office/powerpoint/2010/main" val="2626117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4B4B7-9D46-E794-D138-DD73E6BDB9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ED69A6-EEEA-EEE3-640C-B64CD42178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93CA08-3763-A2A0-0892-34CD5E31FCC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4072B6-E67C-387D-4714-DBD33BF3D8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507AAC-B465-ACA6-22E5-C15899A73A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F3C916-4316-AF12-758D-585271053621}"/>
              </a:ext>
            </a:extLst>
          </p:cNvPr>
          <p:cNvSpPr>
            <a:spLocks noGrp="1"/>
          </p:cNvSpPr>
          <p:nvPr>
            <p:ph type="dt" sz="half" idx="10"/>
          </p:nvPr>
        </p:nvSpPr>
        <p:spPr/>
        <p:txBody>
          <a:bodyPr/>
          <a:lstStyle/>
          <a:p>
            <a:fld id="{B14D30E9-5888-407F-9C32-9B9599E69CCC}" type="datetimeFigureOut">
              <a:rPr lang="en-US" smtClean="0"/>
              <a:t>2/15/2023</a:t>
            </a:fld>
            <a:endParaRPr lang="en-US"/>
          </a:p>
        </p:txBody>
      </p:sp>
      <p:sp>
        <p:nvSpPr>
          <p:cNvPr id="8" name="Footer Placeholder 7">
            <a:extLst>
              <a:ext uri="{FF2B5EF4-FFF2-40B4-BE49-F238E27FC236}">
                <a16:creationId xmlns:a16="http://schemas.microsoft.com/office/drawing/2014/main" id="{D87DFE3B-B351-B46C-3CCE-EA0EA4F92A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B199C3-994A-CA48-7EF4-8D3D004BD75A}"/>
              </a:ext>
            </a:extLst>
          </p:cNvPr>
          <p:cNvSpPr>
            <a:spLocks noGrp="1"/>
          </p:cNvSpPr>
          <p:nvPr>
            <p:ph type="sldNum" sz="quarter" idx="12"/>
          </p:nvPr>
        </p:nvSpPr>
        <p:spPr/>
        <p:txBody>
          <a:bodyPr/>
          <a:lstStyle/>
          <a:p>
            <a:fld id="{B4CE2FDB-C91B-4661-AF93-61FCE715DBF9}" type="slidenum">
              <a:rPr lang="en-US" smtClean="0"/>
              <a:t>‹#›</a:t>
            </a:fld>
            <a:endParaRPr lang="en-US"/>
          </a:p>
        </p:txBody>
      </p:sp>
    </p:spTree>
    <p:extLst>
      <p:ext uri="{BB962C8B-B14F-4D97-AF65-F5344CB8AC3E}">
        <p14:creationId xmlns:p14="http://schemas.microsoft.com/office/powerpoint/2010/main" val="1159236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7B048-0A1C-95D5-6DAD-28313ABC3D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CE75A2-C5ED-4CBE-9117-2F653B230E38}"/>
              </a:ext>
            </a:extLst>
          </p:cNvPr>
          <p:cNvSpPr>
            <a:spLocks noGrp="1"/>
          </p:cNvSpPr>
          <p:nvPr>
            <p:ph type="dt" sz="half" idx="10"/>
          </p:nvPr>
        </p:nvSpPr>
        <p:spPr/>
        <p:txBody>
          <a:bodyPr/>
          <a:lstStyle/>
          <a:p>
            <a:fld id="{B14D30E9-5888-407F-9C32-9B9599E69CCC}" type="datetimeFigureOut">
              <a:rPr lang="en-US" smtClean="0"/>
              <a:t>2/15/2023</a:t>
            </a:fld>
            <a:endParaRPr lang="en-US"/>
          </a:p>
        </p:txBody>
      </p:sp>
      <p:sp>
        <p:nvSpPr>
          <p:cNvPr id="4" name="Footer Placeholder 3">
            <a:extLst>
              <a:ext uri="{FF2B5EF4-FFF2-40B4-BE49-F238E27FC236}">
                <a16:creationId xmlns:a16="http://schemas.microsoft.com/office/drawing/2014/main" id="{87889304-93A5-5C1B-C5B7-15D5721B59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7E43A3-3D2B-8929-13CF-5EF9EC97937B}"/>
              </a:ext>
            </a:extLst>
          </p:cNvPr>
          <p:cNvSpPr>
            <a:spLocks noGrp="1"/>
          </p:cNvSpPr>
          <p:nvPr>
            <p:ph type="sldNum" sz="quarter" idx="12"/>
          </p:nvPr>
        </p:nvSpPr>
        <p:spPr/>
        <p:txBody>
          <a:bodyPr/>
          <a:lstStyle/>
          <a:p>
            <a:fld id="{B4CE2FDB-C91B-4661-AF93-61FCE715DBF9}" type="slidenum">
              <a:rPr lang="en-US" smtClean="0"/>
              <a:t>‹#›</a:t>
            </a:fld>
            <a:endParaRPr lang="en-US"/>
          </a:p>
        </p:txBody>
      </p:sp>
    </p:spTree>
    <p:extLst>
      <p:ext uri="{BB962C8B-B14F-4D97-AF65-F5344CB8AC3E}">
        <p14:creationId xmlns:p14="http://schemas.microsoft.com/office/powerpoint/2010/main" val="73954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617DBE-22F2-C23F-C615-EADD46CC664E}"/>
              </a:ext>
            </a:extLst>
          </p:cNvPr>
          <p:cNvSpPr>
            <a:spLocks noGrp="1"/>
          </p:cNvSpPr>
          <p:nvPr>
            <p:ph type="dt" sz="half" idx="10"/>
          </p:nvPr>
        </p:nvSpPr>
        <p:spPr/>
        <p:txBody>
          <a:bodyPr/>
          <a:lstStyle/>
          <a:p>
            <a:fld id="{B14D30E9-5888-407F-9C32-9B9599E69CCC}" type="datetimeFigureOut">
              <a:rPr lang="en-US" smtClean="0"/>
              <a:t>2/15/2023</a:t>
            </a:fld>
            <a:endParaRPr lang="en-US"/>
          </a:p>
        </p:txBody>
      </p:sp>
      <p:sp>
        <p:nvSpPr>
          <p:cNvPr id="3" name="Footer Placeholder 2">
            <a:extLst>
              <a:ext uri="{FF2B5EF4-FFF2-40B4-BE49-F238E27FC236}">
                <a16:creationId xmlns:a16="http://schemas.microsoft.com/office/drawing/2014/main" id="{3CC27DA2-BD53-80C2-507A-7057D13DA0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C6AC07-121A-03BA-6389-B891BE1C3470}"/>
              </a:ext>
            </a:extLst>
          </p:cNvPr>
          <p:cNvSpPr>
            <a:spLocks noGrp="1"/>
          </p:cNvSpPr>
          <p:nvPr>
            <p:ph type="sldNum" sz="quarter" idx="12"/>
          </p:nvPr>
        </p:nvSpPr>
        <p:spPr/>
        <p:txBody>
          <a:bodyPr/>
          <a:lstStyle/>
          <a:p>
            <a:fld id="{B4CE2FDB-C91B-4661-AF93-61FCE715DBF9}" type="slidenum">
              <a:rPr lang="en-US" smtClean="0"/>
              <a:t>‹#›</a:t>
            </a:fld>
            <a:endParaRPr lang="en-US"/>
          </a:p>
        </p:txBody>
      </p:sp>
    </p:spTree>
    <p:extLst>
      <p:ext uri="{BB962C8B-B14F-4D97-AF65-F5344CB8AC3E}">
        <p14:creationId xmlns:p14="http://schemas.microsoft.com/office/powerpoint/2010/main" val="345690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C24B9-1023-09A7-C1F0-AD55B0BC32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CB0320-2656-7522-9ABD-44665C09B0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1E93566-2212-898C-CD80-376798F59C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67B66F-51DC-19B5-70F6-D66F15BAE3EF}"/>
              </a:ext>
            </a:extLst>
          </p:cNvPr>
          <p:cNvSpPr>
            <a:spLocks noGrp="1"/>
          </p:cNvSpPr>
          <p:nvPr>
            <p:ph type="dt" sz="half" idx="10"/>
          </p:nvPr>
        </p:nvSpPr>
        <p:spPr/>
        <p:txBody>
          <a:bodyPr/>
          <a:lstStyle/>
          <a:p>
            <a:fld id="{B14D30E9-5888-407F-9C32-9B9599E69CCC}" type="datetimeFigureOut">
              <a:rPr lang="en-US" smtClean="0"/>
              <a:t>2/15/2023</a:t>
            </a:fld>
            <a:endParaRPr lang="en-US"/>
          </a:p>
        </p:txBody>
      </p:sp>
      <p:sp>
        <p:nvSpPr>
          <p:cNvPr id="6" name="Footer Placeholder 5">
            <a:extLst>
              <a:ext uri="{FF2B5EF4-FFF2-40B4-BE49-F238E27FC236}">
                <a16:creationId xmlns:a16="http://schemas.microsoft.com/office/drawing/2014/main" id="{41579A0A-9857-764B-68BB-EC6E98969D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9F6730-D968-B792-F555-15456ED86D9E}"/>
              </a:ext>
            </a:extLst>
          </p:cNvPr>
          <p:cNvSpPr>
            <a:spLocks noGrp="1"/>
          </p:cNvSpPr>
          <p:nvPr>
            <p:ph type="sldNum" sz="quarter" idx="12"/>
          </p:nvPr>
        </p:nvSpPr>
        <p:spPr/>
        <p:txBody>
          <a:bodyPr/>
          <a:lstStyle/>
          <a:p>
            <a:fld id="{B4CE2FDB-C91B-4661-AF93-61FCE715DBF9}" type="slidenum">
              <a:rPr lang="en-US" smtClean="0"/>
              <a:t>‹#›</a:t>
            </a:fld>
            <a:endParaRPr lang="en-US"/>
          </a:p>
        </p:txBody>
      </p:sp>
    </p:spTree>
    <p:extLst>
      <p:ext uri="{BB962C8B-B14F-4D97-AF65-F5344CB8AC3E}">
        <p14:creationId xmlns:p14="http://schemas.microsoft.com/office/powerpoint/2010/main" val="435484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AB1AE-3715-7C88-0921-83F9FD7C30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9FEFF87-209D-2597-27B5-D2A93D6685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57EB50-B9AE-F342-FD48-27B887F9E9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FA22BF-668E-C946-4ED6-E21D5E9DD266}"/>
              </a:ext>
            </a:extLst>
          </p:cNvPr>
          <p:cNvSpPr>
            <a:spLocks noGrp="1"/>
          </p:cNvSpPr>
          <p:nvPr>
            <p:ph type="dt" sz="half" idx="10"/>
          </p:nvPr>
        </p:nvSpPr>
        <p:spPr/>
        <p:txBody>
          <a:bodyPr/>
          <a:lstStyle/>
          <a:p>
            <a:fld id="{B14D30E9-5888-407F-9C32-9B9599E69CCC}" type="datetimeFigureOut">
              <a:rPr lang="en-US" smtClean="0"/>
              <a:t>2/15/2023</a:t>
            </a:fld>
            <a:endParaRPr lang="en-US"/>
          </a:p>
        </p:txBody>
      </p:sp>
      <p:sp>
        <p:nvSpPr>
          <p:cNvPr id="6" name="Footer Placeholder 5">
            <a:extLst>
              <a:ext uri="{FF2B5EF4-FFF2-40B4-BE49-F238E27FC236}">
                <a16:creationId xmlns:a16="http://schemas.microsoft.com/office/drawing/2014/main" id="{24230E2A-10B5-A53C-9C07-99F30429C2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9D53E1-3456-FA99-E9E9-D47C86F8D6D2}"/>
              </a:ext>
            </a:extLst>
          </p:cNvPr>
          <p:cNvSpPr>
            <a:spLocks noGrp="1"/>
          </p:cNvSpPr>
          <p:nvPr>
            <p:ph type="sldNum" sz="quarter" idx="12"/>
          </p:nvPr>
        </p:nvSpPr>
        <p:spPr/>
        <p:txBody>
          <a:bodyPr/>
          <a:lstStyle/>
          <a:p>
            <a:fld id="{B4CE2FDB-C91B-4661-AF93-61FCE715DBF9}" type="slidenum">
              <a:rPr lang="en-US" smtClean="0"/>
              <a:t>‹#›</a:t>
            </a:fld>
            <a:endParaRPr lang="en-US"/>
          </a:p>
        </p:txBody>
      </p:sp>
    </p:spTree>
    <p:extLst>
      <p:ext uri="{BB962C8B-B14F-4D97-AF65-F5344CB8AC3E}">
        <p14:creationId xmlns:p14="http://schemas.microsoft.com/office/powerpoint/2010/main" val="2479978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82140-F57E-BB97-6A8D-5F1F3B3C7C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7FB6A2-5660-A253-8ADA-785A1A4246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C2DABA-1F6A-9692-CD47-66A547922606}"/>
              </a:ext>
            </a:extLst>
          </p:cNvPr>
          <p:cNvSpPr>
            <a:spLocks noGrp="1"/>
          </p:cNvSpPr>
          <p:nvPr>
            <p:ph type="dt" sz="half" idx="10"/>
          </p:nvPr>
        </p:nvSpPr>
        <p:spPr/>
        <p:txBody>
          <a:bodyPr/>
          <a:lstStyle/>
          <a:p>
            <a:fld id="{B14D30E9-5888-407F-9C32-9B9599E69CCC}" type="datetimeFigureOut">
              <a:rPr lang="en-US" smtClean="0"/>
              <a:t>2/15/2023</a:t>
            </a:fld>
            <a:endParaRPr lang="en-US"/>
          </a:p>
        </p:txBody>
      </p:sp>
      <p:sp>
        <p:nvSpPr>
          <p:cNvPr id="5" name="Footer Placeholder 4">
            <a:extLst>
              <a:ext uri="{FF2B5EF4-FFF2-40B4-BE49-F238E27FC236}">
                <a16:creationId xmlns:a16="http://schemas.microsoft.com/office/drawing/2014/main" id="{D4F39CAF-9F66-8FA9-45B1-7BE3D39D1D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F463D2-22C4-479D-1CC4-2371446C1FBA}"/>
              </a:ext>
            </a:extLst>
          </p:cNvPr>
          <p:cNvSpPr>
            <a:spLocks noGrp="1"/>
          </p:cNvSpPr>
          <p:nvPr>
            <p:ph type="sldNum" sz="quarter" idx="12"/>
          </p:nvPr>
        </p:nvSpPr>
        <p:spPr/>
        <p:txBody>
          <a:bodyPr/>
          <a:lstStyle/>
          <a:p>
            <a:fld id="{B4CE2FDB-C91B-4661-AF93-61FCE715DBF9}" type="slidenum">
              <a:rPr lang="en-US" smtClean="0"/>
              <a:t>‹#›</a:t>
            </a:fld>
            <a:endParaRPr lang="en-US"/>
          </a:p>
        </p:txBody>
      </p:sp>
    </p:spTree>
    <p:extLst>
      <p:ext uri="{BB962C8B-B14F-4D97-AF65-F5344CB8AC3E}">
        <p14:creationId xmlns:p14="http://schemas.microsoft.com/office/powerpoint/2010/main" val="4157853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11F00D-03BA-84EE-8613-F685E55A67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C35712-B8D7-F4AF-2453-65DB356294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B323D0-2762-09C2-4E14-10D570E828A8}"/>
              </a:ext>
            </a:extLst>
          </p:cNvPr>
          <p:cNvSpPr>
            <a:spLocks noGrp="1"/>
          </p:cNvSpPr>
          <p:nvPr>
            <p:ph type="dt" sz="half" idx="10"/>
          </p:nvPr>
        </p:nvSpPr>
        <p:spPr/>
        <p:txBody>
          <a:bodyPr/>
          <a:lstStyle/>
          <a:p>
            <a:fld id="{B14D30E9-5888-407F-9C32-9B9599E69CCC}" type="datetimeFigureOut">
              <a:rPr lang="en-US" smtClean="0"/>
              <a:t>2/15/2023</a:t>
            </a:fld>
            <a:endParaRPr lang="en-US"/>
          </a:p>
        </p:txBody>
      </p:sp>
      <p:sp>
        <p:nvSpPr>
          <p:cNvPr id="5" name="Footer Placeholder 4">
            <a:extLst>
              <a:ext uri="{FF2B5EF4-FFF2-40B4-BE49-F238E27FC236}">
                <a16:creationId xmlns:a16="http://schemas.microsoft.com/office/drawing/2014/main" id="{A28C4F64-0B71-41F1-FE58-D2BAEE6693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39C35D-3D7D-9C78-161F-BA91D46A3964}"/>
              </a:ext>
            </a:extLst>
          </p:cNvPr>
          <p:cNvSpPr>
            <a:spLocks noGrp="1"/>
          </p:cNvSpPr>
          <p:nvPr>
            <p:ph type="sldNum" sz="quarter" idx="12"/>
          </p:nvPr>
        </p:nvSpPr>
        <p:spPr/>
        <p:txBody>
          <a:bodyPr/>
          <a:lstStyle/>
          <a:p>
            <a:fld id="{B4CE2FDB-C91B-4661-AF93-61FCE715DBF9}" type="slidenum">
              <a:rPr lang="en-US" smtClean="0"/>
              <a:t>‹#›</a:t>
            </a:fld>
            <a:endParaRPr lang="en-US"/>
          </a:p>
        </p:txBody>
      </p:sp>
    </p:spTree>
    <p:extLst>
      <p:ext uri="{BB962C8B-B14F-4D97-AF65-F5344CB8AC3E}">
        <p14:creationId xmlns:p14="http://schemas.microsoft.com/office/powerpoint/2010/main" val="346807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0E19F0-F8E2-DFD9-C818-4203866121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B01A59F-4FE4-CFE5-5061-B4DD7B0C03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9EBDCE-584E-AAEE-C86B-4826C5275C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4D30E9-5888-407F-9C32-9B9599E69CCC}" type="datetimeFigureOut">
              <a:rPr lang="en-US" smtClean="0"/>
              <a:t>2/15/2023</a:t>
            </a:fld>
            <a:endParaRPr lang="en-US"/>
          </a:p>
        </p:txBody>
      </p:sp>
      <p:sp>
        <p:nvSpPr>
          <p:cNvPr id="5" name="Footer Placeholder 4">
            <a:extLst>
              <a:ext uri="{FF2B5EF4-FFF2-40B4-BE49-F238E27FC236}">
                <a16:creationId xmlns:a16="http://schemas.microsoft.com/office/drawing/2014/main" id="{45DC20F8-A57C-1052-7430-8C7671A6CC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3DB3FE4-6EEB-3C2F-5BB9-E8A606FADE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CE2FDB-C91B-4661-AF93-61FCE715DBF9}" type="slidenum">
              <a:rPr lang="en-US" smtClean="0"/>
              <a:t>‹#›</a:t>
            </a:fld>
            <a:endParaRPr lang="en-US"/>
          </a:p>
        </p:txBody>
      </p:sp>
    </p:spTree>
    <p:extLst>
      <p:ext uri="{BB962C8B-B14F-4D97-AF65-F5344CB8AC3E}">
        <p14:creationId xmlns:p14="http://schemas.microsoft.com/office/powerpoint/2010/main" val="9599061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Documenting What You Do</a:t>
            </a:r>
          </a:p>
        </p:txBody>
      </p:sp>
      <p:sp>
        <p:nvSpPr>
          <p:cNvPr id="4" name="Content Placeholder 2">
            <a:extLst>
              <a:ext uri="{FF2B5EF4-FFF2-40B4-BE49-F238E27FC236}">
                <a16:creationId xmlns:a16="http://schemas.microsoft.com/office/drawing/2014/main" id="{63C6BE03-F8C3-8140-92C1-5C2447922CB5}"/>
              </a:ext>
            </a:extLst>
          </p:cNvPr>
          <p:cNvSpPr>
            <a:spLocks noGrp="1"/>
          </p:cNvSpPr>
          <p:nvPr>
            <p:ph sz="quarter" idx="1"/>
          </p:nvPr>
        </p:nvSpPr>
        <p:spPr>
          <a:xfrm>
            <a:off x="1691269" y="1416206"/>
            <a:ext cx="8820614" cy="1639229"/>
          </a:xfrm>
        </p:spPr>
        <p:txBody>
          <a:bodyPr/>
          <a:lstStyle/>
          <a:p>
            <a:pPr marL="0" indent="0">
              <a:buNone/>
            </a:pPr>
            <a:r>
              <a:rPr lang="en-US" sz="2400" dirty="0">
                <a:latin typeface="Trebuchet MS" panose="020B0703020202090204" pitchFamily="34" charset="0"/>
              </a:rPr>
              <a:t>Documentation provides justification for the strategies you’re implementing with the person and is required for billing. It shows how you helped the person develop a skill to achieve their goals. </a:t>
            </a:r>
          </a:p>
          <a:p>
            <a:pPr marL="0" indent="0">
              <a:buNone/>
            </a:pPr>
            <a:endParaRPr lang="en-US" dirty="0">
              <a:solidFill>
                <a:schemeClr val="tx1"/>
              </a:solidFill>
              <a:latin typeface="Trebuchet MS" panose="020B0703020202090204" pitchFamily="34" charset="0"/>
            </a:endParaRPr>
          </a:p>
          <a:p>
            <a:pPr marL="0" indent="0">
              <a:buNone/>
            </a:pPr>
            <a:endParaRPr lang="en-US" dirty="0">
              <a:solidFill>
                <a:schemeClr val="tx1"/>
              </a:solidFill>
              <a:latin typeface="Trebuchet MS" panose="020B0703020202090204" pitchFamily="34" charset="0"/>
            </a:endParaRPr>
          </a:p>
          <a:p>
            <a:pPr marL="0" indent="0">
              <a:buNone/>
            </a:pPr>
            <a:endParaRPr lang="en-US" dirty="0">
              <a:solidFill>
                <a:schemeClr val="tx1"/>
              </a:solidFill>
              <a:latin typeface="Trebuchet MS" panose="020B0703020202090204" pitchFamily="34" charset="0"/>
            </a:endParaRPr>
          </a:p>
        </p:txBody>
      </p:sp>
      <p:graphicFrame>
        <p:nvGraphicFramePr>
          <p:cNvPr id="5" name="Content Placeholder 5"/>
          <p:cNvGraphicFramePr>
            <a:graphicFrameLocks/>
          </p:cNvGraphicFramePr>
          <p:nvPr/>
        </p:nvGraphicFramePr>
        <p:xfrm>
          <a:off x="2717180" y="5006204"/>
          <a:ext cx="6579218" cy="1639228"/>
        </p:xfrm>
        <a:graphic>
          <a:graphicData uri="http://schemas.openxmlformats.org/drawingml/2006/table">
            <a:tbl>
              <a:tblPr/>
              <a:tblGrid>
                <a:gridCol w="3356515">
                  <a:extLst>
                    <a:ext uri="{9D8B030D-6E8A-4147-A177-3AD203B41FA5}">
                      <a16:colId xmlns:a16="http://schemas.microsoft.com/office/drawing/2014/main" val="1017862720"/>
                    </a:ext>
                  </a:extLst>
                </a:gridCol>
                <a:gridCol w="3222703">
                  <a:extLst>
                    <a:ext uri="{9D8B030D-6E8A-4147-A177-3AD203B41FA5}">
                      <a16:colId xmlns:a16="http://schemas.microsoft.com/office/drawing/2014/main" val="497334593"/>
                    </a:ext>
                  </a:extLst>
                </a:gridCol>
              </a:tblGrid>
              <a:tr h="738446">
                <a:tc>
                  <a:txBody>
                    <a:bodyPr/>
                    <a:lstStyle/>
                    <a:p>
                      <a:pPr algn="ctr"/>
                      <a:r>
                        <a:rPr lang="en-US" sz="2800" dirty="0"/>
                        <a:t>PROGRESS</a:t>
                      </a:r>
                    </a:p>
                  </a:txBody>
                  <a:tcPr>
                    <a:solidFill>
                      <a:srgbClr val="FFFF00"/>
                    </a:solidFill>
                  </a:tcPr>
                </a:tc>
                <a:tc>
                  <a:txBody>
                    <a:bodyPr/>
                    <a:lstStyle/>
                    <a:p>
                      <a:pPr algn="ctr"/>
                      <a:r>
                        <a:rPr lang="en-US" sz="2800" dirty="0"/>
                        <a:t>WHAT’S</a:t>
                      </a:r>
                      <a:r>
                        <a:rPr lang="en-US" sz="2800" baseline="0" dirty="0"/>
                        <a:t> NEXT</a:t>
                      </a:r>
                      <a:endParaRPr lang="en-US" sz="2800" dirty="0"/>
                    </a:p>
                  </a:txBody>
                  <a:tcPr>
                    <a:solidFill>
                      <a:srgbClr val="FFFF00"/>
                    </a:solidFill>
                  </a:tcPr>
                </a:tc>
                <a:extLst>
                  <a:ext uri="{0D108BD9-81ED-4DB2-BD59-A6C34878D82A}">
                    <a16:rowId xmlns:a16="http://schemas.microsoft.com/office/drawing/2014/main" val="3680455304"/>
                  </a:ext>
                </a:extLst>
              </a:tr>
              <a:tr h="900782">
                <a:tc>
                  <a:txBody>
                    <a:bodyPr/>
                    <a:lstStyle/>
                    <a:p>
                      <a:pPr marL="0" indent="0" algn="ctr">
                        <a:buFont typeface="Arial" panose="020B0604020202020204" pitchFamily="34" charset="0"/>
                        <a:buNone/>
                      </a:pPr>
                      <a:r>
                        <a:rPr lang="en-US" sz="1500" dirty="0"/>
                        <a:t>Individual’s</a:t>
                      </a:r>
                      <a:r>
                        <a:rPr lang="en-US" sz="1500" baseline="0" dirty="0"/>
                        <a:t> response to the activity</a:t>
                      </a:r>
                    </a:p>
                    <a:p>
                      <a:pPr marL="0" indent="0" algn="ctr">
                        <a:buFont typeface="Arial" panose="020B0604020202020204" pitchFamily="34" charset="0"/>
                        <a:buNone/>
                      </a:pPr>
                      <a:r>
                        <a:rPr lang="en-US" sz="1500" baseline="0" dirty="0"/>
                        <a:t>Your observations</a:t>
                      </a:r>
                      <a:endParaRPr lang="en-US" sz="1500" dirty="0"/>
                    </a:p>
                  </a:txBody>
                  <a:tcPr/>
                </a:tc>
                <a:tc>
                  <a:txBody>
                    <a:bodyPr/>
                    <a:lstStyle/>
                    <a:p>
                      <a:pPr marL="0" indent="0" algn="ctr">
                        <a:buFont typeface="Arial" panose="020B0604020202020204" pitchFamily="34" charset="0"/>
                        <a:buNone/>
                      </a:pPr>
                      <a:r>
                        <a:rPr lang="en-US" sz="1500" dirty="0"/>
                        <a:t>Future planning to address strategies based on progress</a:t>
                      </a:r>
                    </a:p>
                  </a:txBody>
                  <a:tcPr/>
                </a:tc>
                <a:extLst>
                  <a:ext uri="{0D108BD9-81ED-4DB2-BD59-A6C34878D82A}">
                    <a16:rowId xmlns:a16="http://schemas.microsoft.com/office/drawing/2014/main" val="550692156"/>
                  </a:ext>
                </a:extLst>
              </a:tr>
            </a:tbl>
          </a:graphicData>
        </a:graphic>
      </p:graphicFrame>
      <p:graphicFrame>
        <p:nvGraphicFramePr>
          <p:cNvPr id="6" name="Table 5"/>
          <p:cNvGraphicFramePr>
            <a:graphicFrameLocks noGrp="1"/>
          </p:cNvGraphicFramePr>
          <p:nvPr/>
        </p:nvGraphicFramePr>
        <p:xfrm>
          <a:off x="2717180" y="3055434"/>
          <a:ext cx="6568068" cy="1950770"/>
        </p:xfrm>
        <a:graphic>
          <a:graphicData uri="http://schemas.openxmlformats.org/drawingml/2006/table">
            <a:tbl>
              <a:tblPr/>
              <a:tblGrid>
                <a:gridCol w="2189356">
                  <a:extLst>
                    <a:ext uri="{9D8B030D-6E8A-4147-A177-3AD203B41FA5}">
                      <a16:colId xmlns:a16="http://schemas.microsoft.com/office/drawing/2014/main" val="1892980427"/>
                    </a:ext>
                  </a:extLst>
                </a:gridCol>
                <a:gridCol w="2189356">
                  <a:extLst>
                    <a:ext uri="{9D8B030D-6E8A-4147-A177-3AD203B41FA5}">
                      <a16:colId xmlns:a16="http://schemas.microsoft.com/office/drawing/2014/main" val="909921739"/>
                    </a:ext>
                  </a:extLst>
                </a:gridCol>
                <a:gridCol w="2189356">
                  <a:extLst>
                    <a:ext uri="{9D8B030D-6E8A-4147-A177-3AD203B41FA5}">
                      <a16:colId xmlns:a16="http://schemas.microsoft.com/office/drawing/2014/main" val="577052862"/>
                    </a:ext>
                  </a:extLst>
                </a:gridCol>
              </a:tblGrid>
              <a:tr h="701344">
                <a:tc>
                  <a:txBody>
                    <a:bodyPr/>
                    <a:lstStyle/>
                    <a:p>
                      <a:pPr algn="ctr"/>
                      <a:r>
                        <a:rPr lang="en-US" sz="2800" dirty="0"/>
                        <a:t>WHAT</a:t>
                      </a:r>
                    </a:p>
                  </a:txBody>
                  <a:tcPr>
                    <a:solidFill>
                      <a:srgbClr val="FFC000"/>
                    </a:solidFill>
                  </a:tcPr>
                </a:tc>
                <a:tc>
                  <a:txBody>
                    <a:bodyPr/>
                    <a:lstStyle/>
                    <a:p>
                      <a:pPr algn="ctr"/>
                      <a:r>
                        <a:rPr lang="en-US" sz="2800" dirty="0"/>
                        <a:t>WHY</a:t>
                      </a:r>
                    </a:p>
                  </a:txBody>
                  <a:tcPr>
                    <a:solidFill>
                      <a:srgbClr val="00B050"/>
                    </a:solidFill>
                  </a:tcPr>
                </a:tc>
                <a:tc>
                  <a:txBody>
                    <a:bodyPr/>
                    <a:lstStyle/>
                    <a:p>
                      <a:pPr algn="ctr"/>
                      <a:r>
                        <a:rPr lang="en-US" sz="2800" dirty="0"/>
                        <a:t>HOW</a:t>
                      </a:r>
                    </a:p>
                  </a:txBody>
                  <a:tcPr>
                    <a:solidFill>
                      <a:srgbClr val="0070C0"/>
                    </a:solidFill>
                  </a:tcPr>
                </a:tc>
                <a:extLst>
                  <a:ext uri="{0D108BD9-81ED-4DB2-BD59-A6C34878D82A}">
                    <a16:rowId xmlns:a16="http://schemas.microsoft.com/office/drawing/2014/main" val="610081969"/>
                  </a:ext>
                </a:extLst>
              </a:tr>
              <a:tr h="1249426">
                <a:tc>
                  <a:txBody>
                    <a:bodyPr/>
                    <a:lstStyle/>
                    <a:p>
                      <a:pPr marL="0" indent="0" algn="ctr">
                        <a:buFont typeface="Arial" panose="020B0604020202020204" pitchFamily="34" charset="0"/>
                        <a:buNone/>
                      </a:pPr>
                      <a:r>
                        <a:rPr lang="en-US" sz="1500" dirty="0"/>
                        <a:t>What activity</a:t>
                      </a:r>
                    </a:p>
                    <a:p>
                      <a:pPr marL="0" indent="0" algn="ctr">
                        <a:buFont typeface="Arial" panose="020B0604020202020204" pitchFamily="34" charset="0"/>
                        <a:buNone/>
                      </a:pPr>
                      <a:r>
                        <a:rPr lang="en-US" sz="1500" baseline="0" dirty="0"/>
                        <a:t>What’s the situation</a:t>
                      </a:r>
                    </a:p>
                    <a:p>
                      <a:pPr marL="0" indent="0" algn="ctr">
                        <a:buFont typeface="Arial" panose="020B0604020202020204" pitchFamily="34" charset="0"/>
                        <a:buNone/>
                      </a:pPr>
                      <a:r>
                        <a:rPr lang="en-US" sz="1500" baseline="0" dirty="0"/>
                        <a:t>What are you teaching </a:t>
                      </a:r>
                    </a:p>
                  </a:txBody>
                  <a:tcPr/>
                </a:tc>
                <a:tc>
                  <a:txBody>
                    <a:bodyPr/>
                    <a:lstStyle/>
                    <a:p>
                      <a:pPr marL="0" indent="0" algn="ctr">
                        <a:buFont typeface="Arial" panose="020B0604020202020204" pitchFamily="34" charset="0"/>
                        <a:buNone/>
                      </a:pPr>
                      <a:r>
                        <a:rPr lang="en-US" sz="1500" baseline="0" dirty="0"/>
                        <a:t>Why are you doing it? Connection between activity and strategies</a:t>
                      </a:r>
                      <a:endParaRPr lang="en-US" sz="1500" dirty="0"/>
                    </a:p>
                  </a:txBody>
                  <a:tcPr/>
                </a:tc>
                <a:tc>
                  <a:txBody>
                    <a:bodyPr/>
                    <a:lstStyle/>
                    <a:p>
                      <a:pPr marL="0" indent="0" algn="ctr">
                        <a:buFont typeface="Arial" panose="020B0604020202020204" pitchFamily="34" charset="0"/>
                        <a:buNone/>
                      </a:pPr>
                      <a:r>
                        <a:rPr lang="en-US" sz="1500" dirty="0"/>
                        <a:t>How</a:t>
                      </a:r>
                      <a:r>
                        <a:rPr lang="en-US" sz="1500" baseline="0" dirty="0"/>
                        <a:t> are you teaching/presenting/</a:t>
                      </a:r>
                    </a:p>
                    <a:p>
                      <a:pPr marL="0" indent="0" algn="ctr">
                        <a:buFont typeface="Arial" panose="020B0604020202020204" pitchFamily="34" charset="0"/>
                        <a:buNone/>
                      </a:pPr>
                      <a:r>
                        <a:rPr lang="en-US" sz="1500" baseline="0" dirty="0"/>
                        <a:t>instructing?</a:t>
                      </a:r>
                      <a:endParaRPr lang="en-US" sz="1500" dirty="0"/>
                    </a:p>
                  </a:txBody>
                  <a:tcPr/>
                </a:tc>
                <a:extLst>
                  <a:ext uri="{0D108BD9-81ED-4DB2-BD59-A6C34878D82A}">
                    <a16:rowId xmlns:a16="http://schemas.microsoft.com/office/drawing/2014/main" val="308761695"/>
                  </a:ext>
                </a:extLst>
              </a:tr>
            </a:tbl>
          </a:graphicData>
        </a:graphic>
      </p:graphicFrame>
    </p:spTree>
    <p:extLst>
      <p:ext uri="{BB962C8B-B14F-4D97-AF65-F5344CB8AC3E}">
        <p14:creationId xmlns:p14="http://schemas.microsoft.com/office/powerpoint/2010/main" val="2464208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216</Words>
  <Application>Microsoft Office PowerPoint</Application>
  <PresentationFormat>Widescreen</PresentationFormat>
  <Paragraphs>25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Trebuchet MS</vt:lpstr>
      <vt:lpstr>Office Theme</vt:lpstr>
      <vt:lpstr>Documenting What You Do</vt:lpstr>
    </vt:vector>
  </TitlesOfParts>
  <Company>Rutgers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Documenting What You Do</dc:title>
  <dc:creator>Jessica Short</dc:creator>
  <cp:lastModifiedBy>John siyanbola</cp:lastModifiedBy>
  <cp:revision>1</cp:revision>
  <dcterms:created xsi:type="dcterms:W3CDTF">2023-02-02T15:35:40Z</dcterms:created>
  <dcterms:modified xsi:type="dcterms:W3CDTF">2023-02-15T18:43:11Z</dcterms:modified>
</cp:coreProperties>
</file>